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63" r:id="rId8"/>
    <p:sldId id="264" r:id="rId9"/>
    <p:sldId id="259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4DAED56-0AAD-4B14-8FA0-57528000E836}">
          <p14:sldIdLst>
            <p14:sldId id="256"/>
            <p14:sldId id="260"/>
          </p14:sldIdLst>
        </p14:section>
        <p14:section name="Data" id="{B060CD1C-780D-465F-97CB-8AB589046DBE}">
          <p14:sldIdLst>
            <p14:sldId id="257"/>
          </p14:sldIdLst>
        </p14:section>
        <p14:section name="Models" id="{137140D9-90FB-4165-9390-D6F5C1E59D8A}">
          <p14:sldIdLst>
            <p14:sldId id="258"/>
            <p14:sldId id="261"/>
            <p14:sldId id="262"/>
            <p14:sldId id="263"/>
            <p14:sldId id="264"/>
          </p14:sldIdLst>
        </p14:section>
        <p14:section name="Results" id="{6A93BE59-9DBE-4AE7-8294-BDBDF48B46FA}">
          <p14:sldIdLst>
            <p14:sldId id="259"/>
            <p14:sldId id="265"/>
            <p14:sldId id="267"/>
            <p14:sldId id="266"/>
            <p14:sldId id="268"/>
            <p14:sldId id="269"/>
          </p14:sldIdLst>
        </p14:section>
        <p14:section name="Conclusion" id="{34EB0200-AC22-4D99-8EE6-DABFF27D7A61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3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1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8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2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3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9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0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3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56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fld id="{7DA38F49-B3E2-4BF0-BEC7-C30D34ABBB8D}" type="datetime1">
              <a:rPr lang="en-US" smtClean="0"/>
              <a:pPr/>
              <a:t>9/14/2024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2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EC39-6C4B-1A4D-C52D-CA44FFF93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8" y="1380743"/>
            <a:ext cx="8403336" cy="29518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Decision Trees vs Neural Networks for Classification of Emotions from 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08C903-0622-0196-3100-399ABF5C3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4325112" cy="1287887"/>
          </a:xfrm>
        </p:spPr>
        <p:txBody>
          <a:bodyPr anchor="t" anchorCtr="0"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A DATA MINING AND MACHINE LEARNING PROJECT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12E4DC-D418-28F6-98AB-3384B30A7023}"/>
              </a:ext>
            </a:extLst>
          </p:cNvPr>
          <p:cNvSpPr/>
          <p:nvPr/>
        </p:nvSpPr>
        <p:spPr>
          <a:xfrm>
            <a:off x="758952" y="4291420"/>
            <a:ext cx="4325112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33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13F10-7F87-D5B0-DEC4-7360416BC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Best model for each kind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D7E5433-22FD-9C77-74EB-AE30C38C7E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683884"/>
              </p:ext>
            </p:extLst>
          </p:nvPr>
        </p:nvGraphicFramePr>
        <p:xfrm>
          <a:off x="640079" y="3072575"/>
          <a:ext cx="9253729" cy="234067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96713">
                  <a:extLst>
                    <a:ext uri="{9D8B030D-6E8A-4147-A177-3AD203B41FA5}">
                      <a16:colId xmlns:a16="http://schemas.microsoft.com/office/drawing/2014/main" val="3427084315"/>
                    </a:ext>
                  </a:extLst>
                </a:gridCol>
                <a:gridCol w="3557016">
                  <a:extLst>
                    <a:ext uri="{9D8B030D-6E8A-4147-A177-3AD203B41FA5}">
                      <a16:colId xmlns:a16="http://schemas.microsoft.com/office/drawing/2014/main" val="3335791413"/>
                    </a:ext>
                  </a:extLst>
                </a:gridCol>
              </a:tblGrid>
              <a:tr h="585168">
                <a:tc>
                  <a:txBody>
                    <a:bodyPr/>
                    <a:lstStyle/>
                    <a:p>
                      <a:r>
                        <a:rPr lang="en-US" sz="2800" dirty="0"/>
                        <a:t>Model name</a:t>
                      </a:r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Mean Accuracy</a:t>
                      </a:r>
                    </a:p>
                  </a:txBody>
                  <a:tcPr>
                    <a:solidFill>
                      <a:schemeClr val="tx2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80502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decision tree-G1-5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81.02%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3261390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random forest-G1-0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84.06%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5001913"/>
                  </a:ext>
                </a:extLst>
              </a:tr>
              <a:tr h="58516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neural network-G0-6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66.06%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5777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0206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41E17-7864-C771-F151-A6A39D39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best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B06152-7831-F83E-637A-C880A2E6D1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random forest-G1-0 was the best model overall with 84.06% accuracy</a:t>
                </a:r>
              </a:p>
              <a:p>
                <a:r>
                  <a:rPr lang="en-US" dirty="0"/>
                  <a:t>It has 125 estimators</a:t>
                </a:r>
              </a:p>
              <a:p>
                <a:r>
                  <a:rPr lang="en-US" dirty="0"/>
                  <a:t>Uses the Gini index as criterion</a:t>
                </a:r>
              </a:p>
              <a:p>
                <a:r>
                  <a:rPr lang="en-US" dirty="0"/>
                  <a:t>Has no max-depth</a:t>
                </a:r>
              </a:p>
              <a:p>
                <a:r>
                  <a:rPr lang="en-US" dirty="0"/>
                  <a:t>Has min-impurity-decrease equal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−6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1B06152-7831-F83E-637A-C880A2E6D1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3" t="-17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9222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F9341-0956-09A7-3EC9-998718B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good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E32A6-940E-16F8-8F88-53DD43EFAE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Some models performed not statistically different from the best model</a:t>
                </a:r>
              </a:p>
              <a:p>
                <a:r>
                  <a:rPr lang="en-US" dirty="0"/>
                  <a:t>The Wilcoxon Signed Rank test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&gt;0.05</m:t>
                    </m:r>
                  </m:oMath>
                </a14:m>
                <a:r>
                  <a:rPr lang="en-US" dirty="0"/>
                  <a:t> was used</a:t>
                </a:r>
              </a:p>
              <a:p>
                <a:r>
                  <a:rPr lang="en-US" dirty="0"/>
                  <a:t>They are all Random Forest with parameters almost identical to the best one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FE32A6-940E-16F8-8F88-53DD43EFA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3" t="-855" r="-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9190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2A12-311A-DF22-01D7-754ADF510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forest-G1-0 confusion matrix</a:t>
            </a:r>
          </a:p>
        </p:txBody>
      </p:sp>
      <p:pic>
        <p:nvPicPr>
          <p:cNvPr id="5" name="Content Placeholder 4" descr="A graph of emotions&#10;&#10;Description automatically generated with medium confidence">
            <a:extLst>
              <a:ext uri="{FF2B5EF4-FFF2-40B4-BE49-F238E27FC236}">
                <a16:creationId xmlns:a16="http://schemas.microsoft.com/office/drawing/2014/main" id="{E7BA3A3C-ADEC-794C-ECFD-667C81EED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614" y="2628582"/>
            <a:ext cx="5286772" cy="4229418"/>
          </a:xfrm>
        </p:spPr>
      </p:pic>
    </p:spTree>
    <p:extLst>
      <p:ext uri="{BB962C8B-B14F-4D97-AF65-F5344CB8AC3E}">
        <p14:creationId xmlns:p14="http://schemas.microsoft.com/office/powerpoint/2010/main" val="262704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BE83-E3D0-C6BB-EA5E-1984E9197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</a:t>
            </a:r>
            <a:r>
              <a:rPr lang="en-US" dirty="0" err="1"/>
              <a:t>Batbaatar</a:t>
            </a:r>
            <a:r>
              <a:rPr lang="en-US" dirty="0"/>
              <a:t> et al.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7527-BAA9-BADB-3D18-721325DC5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compare the results with those of </a:t>
            </a:r>
            <a:r>
              <a:rPr lang="en-US" dirty="0" err="1"/>
              <a:t>Batbaatar</a:t>
            </a:r>
            <a:r>
              <a:rPr lang="en-US" dirty="0"/>
              <a:t> et al. (51.1% accuracy) on the CrowdFlower dataset</a:t>
            </a:r>
          </a:p>
          <a:p>
            <a:r>
              <a:rPr lang="en-US" dirty="0"/>
              <a:t>The best model had only 34.50% of accuracy on the CrowdFlower dataset</a:t>
            </a:r>
          </a:p>
          <a:p>
            <a:r>
              <a:rPr lang="en-US" dirty="0"/>
              <a:t>This difference can be traced to the complexity of the model used by </a:t>
            </a:r>
            <a:r>
              <a:rPr lang="en-US" dirty="0" err="1"/>
              <a:t>Batbaatar</a:t>
            </a:r>
            <a:r>
              <a:rPr lang="en-US" dirty="0"/>
              <a:t> et al. that uses a combination of LSTM and CNN</a:t>
            </a:r>
          </a:p>
        </p:txBody>
      </p:sp>
    </p:spTree>
    <p:extLst>
      <p:ext uri="{BB962C8B-B14F-4D97-AF65-F5344CB8AC3E}">
        <p14:creationId xmlns:p14="http://schemas.microsoft.com/office/powerpoint/2010/main" val="1786125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9993-CB37-8458-71B4-4FA1A22F1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88BBC-33D2-ECED-BAC8-344B56A5E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forests have proven to be easier to train than neural networks</a:t>
            </a:r>
          </a:p>
          <a:p>
            <a:r>
              <a:rPr lang="en-US" dirty="0"/>
              <a:t>The work could be improved with more computational resources to test more models and more complex </a:t>
            </a:r>
            <a:r>
              <a:rPr lang="en-US"/>
              <a:t>neural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6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31B6-02D2-ED3A-1DCB-967757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875C9-ED2C-08C9-B7A6-9DBA1B17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Extracting emotions from text has many applications</a:t>
            </a:r>
          </a:p>
          <a:p>
            <a:pPr lvl="1"/>
            <a:r>
              <a:rPr lang="en-US" dirty="0"/>
              <a:t>Customer feedback analysis</a:t>
            </a:r>
          </a:p>
          <a:p>
            <a:pPr lvl="1"/>
            <a:r>
              <a:rPr lang="en-US" dirty="0"/>
              <a:t>Health monitoring</a:t>
            </a:r>
          </a:p>
          <a:p>
            <a:r>
              <a:rPr lang="en-US" dirty="0"/>
              <a:t>In this work I compare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Neural Networks </a:t>
            </a:r>
          </a:p>
        </p:txBody>
      </p:sp>
    </p:spTree>
    <p:extLst>
      <p:ext uri="{BB962C8B-B14F-4D97-AF65-F5344CB8AC3E}">
        <p14:creationId xmlns:p14="http://schemas.microsoft.com/office/powerpoint/2010/main" val="124168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632E-3DC6-5832-B369-5D3EC71C5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0984-EF6D-1312-0DD4-362D9187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6044184" cy="35661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Two datasets of labelled tweets were merged</a:t>
            </a:r>
          </a:p>
          <a:p>
            <a:pPr lvl="1"/>
            <a:r>
              <a:rPr lang="en-US" dirty="0"/>
              <a:t>CrowdFlower (40,000 instances)</a:t>
            </a:r>
          </a:p>
          <a:p>
            <a:pPr lvl="1"/>
            <a:r>
              <a:rPr lang="en-US" dirty="0"/>
              <a:t>Emotions (400,000 instances)</a:t>
            </a:r>
          </a:p>
          <a:p>
            <a:r>
              <a:rPr lang="en-US" dirty="0"/>
              <a:t>The resulting dataset has 7 emotions and is unbalanced</a:t>
            </a:r>
          </a:p>
          <a:p>
            <a:r>
              <a:rPr lang="en-US" dirty="0"/>
              <a:t>A weight for each class was used to train the models</a:t>
            </a:r>
          </a:p>
        </p:txBody>
      </p:sp>
      <p:pic>
        <p:nvPicPr>
          <p:cNvPr id="5" name="Picture 4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9B33EFA7-305C-9D71-507F-1F1ECDD7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0" y="2633472"/>
            <a:ext cx="44577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6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D941-0858-FEC4-EC35-B6F45A6A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36F7-AFEB-761B-3CBE-8760FB486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kinds of models were used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r>
              <a:rPr lang="en-US" dirty="0"/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049737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4307-B9AD-788C-0A70-FD249CA2D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B42F-9CBC-D1BF-7244-FB04C0D9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Gini, entropy and log-loss criteria were tested</a:t>
            </a:r>
          </a:p>
          <a:p>
            <a:r>
              <a:rPr lang="en-US" dirty="0"/>
              <a:t>No post-pruning was used</a:t>
            </a:r>
          </a:p>
          <a:p>
            <a:r>
              <a:rPr lang="en-US" dirty="0"/>
              <a:t>max-depth and min-impurity-decreased used for regularization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088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4307-B9AD-788C-0A70-FD249CA2D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B42F-9CBC-D1BF-7244-FB04C0D9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Gini, entropy and log-loss criteria were tested</a:t>
            </a:r>
          </a:p>
          <a:p>
            <a:r>
              <a:rPr lang="en-US" dirty="0"/>
              <a:t>Up to 150 estimators were used</a:t>
            </a:r>
          </a:p>
          <a:p>
            <a:r>
              <a:rPr lang="en-US" dirty="0"/>
              <a:t>No post-pruning was used</a:t>
            </a:r>
          </a:p>
          <a:p>
            <a:r>
              <a:rPr lang="en-US" dirty="0"/>
              <a:t>max-depth and min-impurity-decreased used for regularization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94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4797-974B-5D2A-0448-F01FF3134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05B0D-7E05-0975-0A58-6AD214399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Dense networks and LSTM networks were tested</a:t>
            </a:r>
          </a:p>
          <a:p>
            <a:r>
              <a:rPr lang="en-US" dirty="0"/>
              <a:t>Dropout and Batch Normalization regularization techniques were used</a:t>
            </a:r>
          </a:p>
          <a:p>
            <a:r>
              <a:rPr lang="en-US" dirty="0"/>
              <a:t>Various combinations of network depth and size were tested</a:t>
            </a:r>
          </a:p>
          <a:p>
            <a:r>
              <a:rPr lang="en-US" dirty="0"/>
              <a:t>Both pretrained and non-pretrained embeddings were tested</a:t>
            </a:r>
          </a:p>
        </p:txBody>
      </p:sp>
    </p:spTree>
    <p:extLst>
      <p:ext uri="{BB962C8B-B14F-4D97-AF65-F5344CB8AC3E}">
        <p14:creationId xmlns:p14="http://schemas.microsoft.com/office/powerpoint/2010/main" val="3487995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C78B-25F8-F101-DEF0-74DBFE5B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90858-5C60-E4F6-9B26-EED72F69C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search was used</a:t>
            </a:r>
          </a:p>
          <a:p>
            <a:r>
              <a:rPr lang="en-US" dirty="0"/>
              <a:t>Two generations of 10 models for each kind were tested</a:t>
            </a:r>
          </a:p>
        </p:txBody>
      </p:sp>
    </p:spTree>
    <p:extLst>
      <p:ext uri="{BB962C8B-B14F-4D97-AF65-F5344CB8AC3E}">
        <p14:creationId xmlns:p14="http://schemas.microsoft.com/office/powerpoint/2010/main" val="2610559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214-3D89-5013-08C9-0583E3A8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A graph of different colored objects&#10;&#10;Description automatically generated">
            <a:extLst>
              <a:ext uri="{FF2B5EF4-FFF2-40B4-BE49-F238E27FC236}">
                <a16:creationId xmlns:a16="http://schemas.microsoft.com/office/drawing/2014/main" id="{386059A0-E0FD-4699-B40D-61ECB334D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876" y="2313876"/>
            <a:ext cx="9088248" cy="4544124"/>
          </a:xfrm>
        </p:spPr>
      </p:pic>
    </p:spTree>
    <p:extLst>
      <p:ext uri="{BB962C8B-B14F-4D97-AF65-F5344CB8AC3E}">
        <p14:creationId xmlns:p14="http://schemas.microsoft.com/office/powerpoint/2010/main" val="235097268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251A2F"/>
      </a:dk2>
      <a:lt2>
        <a:srgbClr val="F3F2F0"/>
      </a:lt2>
      <a:accent1>
        <a:srgbClr val="2966E7"/>
      </a:accent1>
      <a:accent2>
        <a:srgbClr val="3D2DD9"/>
      </a:accent2>
      <a:accent3>
        <a:srgbClr val="8A29E7"/>
      </a:accent3>
      <a:accent4>
        <a:srgbClr val="C717D5"/>
      </a:accent4>
      <a:accent5>
        <a:srgbClr val="E729A5"/>
      </a:accent5>
      <a:accent6>
        <a:srgbClr val="D51744"/>
      </a:accent6>
      <a:hlink>
        <a:srgbClr val="A98438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379</Words>
  <Application>Microsoft Office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Cambria Math</vt:lpstr>
      <vt:lpstr>Grandview Display</vt:lpstr>
      <vt:lpstr>DashVTI</vt:lpstr>
      <vt:lpstr>Decision Trees vs Neural Networks for Classification of Emotions from Text</vt:lpstr>
      <vt:lpstr>Introduction</vt:lpstr>
      <vt:lpstr>Data</vt:lpstr>
      <vt:lpstr>Models</vt:lpstr>
      <vt:lpstr>Decision Trees</vt:lpstr>
      <vt:lpstr>Random Forests</vt:lpstr>
      <vt:lpstr>Neural Networks</vt:lpstr>
      <vt:lpstr>Model Selection</vt:lpstr>
      <vt:lpstr>Results</vt:lpstr>
      <vt:lpstr>Best model for each kind</vt:lpstr>
      <vt:lpstr>The best model</vt:lpstr>
      <vt:lpstr>Other good models</vt:lpstr>
      <vt:lpstr>random forest-G1-0 confusion matrix</vt:lpstr>
      <vt:lpstr>Comparison with Batbaatar et al.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Ettore Ricci</dc:creator>
  <cp:lastModifiedBy>Ettore Ricci</cp:lastModifiedBy>
  <cp:revision>4</cp:revision>
  <dcterms:created xsi:type="dcterms:W3CDTF">2024-09-07T13:38:34Z</dcterms:created>
  <dcterms:modified xsi:type="dcterms:W3CDTF">2024-09-14T17:34:43Z</dcterms:modified>
</cp:coreProperties>
</file>

<file path=docProps/thumbnail.jpeg>
</file>